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714" r:id="rId2"/>
  </p:sldMasterIdLst>
  <p:notesMasterIdLst>
    <p:notesMasterId r:id="rId8"/>
  </p:notesMasterIdLst>
  <p:sldIdLst>
    <p:sldId id="263" r:id="rId3"/>
    <p:sldId id="264" r:id="rId4"/>
    <p:sldId id="265" r:id="rId5"/>
    <p:sldId id="322" r:id="rId6"/>
    <p:sldId id="323" r:id="rId7"/>
  </p:sldIdLst>
  <p:sldSz cx="16256000" cy="9144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Impact" panose="020B0806030902050204" pitchFamily="34" charset="0"/>
      <p:regular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swald" panose="00000500000000000000" pitchFamily="2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ig1Xrg165BVOMzIZXyMr4Q==" hashData="kQNqp4ZwmvK7rSliwU5E2h9v+h90JH5ZQukn3tmpbbRsexHjfrrLpRs8uWY6C02ug39FW6dFPq1w2emlSexIUQ=="/>
  <p:extLst>
    <p:ext uri="{EFAFB233-063F-42B5-8137-9DF3F51BA10A}">
      <p15:sldGuideLst xmlns:p15="http://schemas.microsoft.com/office/powerpoint/2012/main">
        <p15:guide id="1" orient="horz" pos="2904">
          <p15:clr>
            <a:srgbClr val="A4A3A4"/>
          </p15:clr>
        </p15:guide>
        <p15:guide id="2" pos="5192">
          <p15:clr>
            <a:srgbClr val="A4A3A4"/>
          </p15:clr>
        </p15:guide>
        <p15:guide id="3" pos="2330" userDrawn="1">
          <p15:clr>
            <a:srgbClr val="A4A3A4"/>
          </p15:clr>
        </p15:guide>
        <p15:guide id="4" orient="horz" pos="1111" userDrawn="1">
          <p15:clr>
            <a:srgbClr val="A4A3A4"/>
          </p15:clr>
        </p15:guide>
        <p15:guide id="5" orient="horz" pos="952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iJk9B6EFepD/WcE8fJJC68Uvlv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401BF3-7334-4C87-AAD9-A0CD9897F867}">
  <a:tblStyle styleId="{1A401BF3-7334-4C87-AAD9-A0CD9897F86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68" y="-293"/>
      </p:cViewPr>
      <p:guideLst>
        <p:guide orient="horz" pos="2904"/>
        <p:guide pos="5192"/>
        <p:guide pos="2330"/>
        <p:guide orient="horz" pos="1111"/>
        <p:guide orient="horz" pos="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6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6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6770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8620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080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31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764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6"/>
          <p:cNvSpPr/>
          <p:nvPr/>
        </p:nvSpPr>
        <p:spPr>
          <a:xfrm>
            <a:off x="596200" y="555452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Assisted Practice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6"/>
          <p:cNvSpPr txBox="1">
            <a:spLocks noGrp="1"/>
          </p:cNvSpPr>
          <p:nvPr>
            <p:ph type="title"/>
          </p:nvPr>
        </p:nvSpPr>
        <p:spPr>
          <a:xfrm>
            <a:off x="596200" y="1212374"/>
            <a:ext cx="14948600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96"/>
          <p:cNvSpPr/>
          <p:nvPr/>
        </p:nvSpPr>
        <p:spPr>
          <a:xfrm>
            <a:off x="700325" y="1995300"/>
            <a:ext cx="14948700" cy="5536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96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789" cy="508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0739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4852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1"/>
          <p:cNvSpPr txBox="1">
            <a:spLocks noGrp="1"/>
          </p:cNvSpPr>
          <p:nvPr>
            <p:ph type="body" idx="1"/>
          </p:nvPr>
        </p:nvSpPr>
        <p:spPr>
          <a:xfrm>
            <a:off x="1632860" y="1987907"/>
            <a:ext cx="94053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11"/>
          <p:cNvSpPr/>
          <p:nvPr/>
        </p:nvSpPr>
        <p:spPr>
          <a:xfrm rot="-2701516">
            <a:off x="-46571" y="613151"/>
            <a:ext cx="2404941" cy="43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Recap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1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">
  <p:cSld name="Knowledge Check 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12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7338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3"/>
          <p:cNvSpPr/>
          <p:nvPr/>
        </p:nvSpPr>
        <p:spPr>
          <a:xfrm>
            <a:off x="8128000" y="431039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Thank you 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8879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15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15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15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115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15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7" name="Google Shape;187;p115"/>
          <p:cNvPicPr preferRelativeResize="0"/>
          <p:nvPr/>
        </p:nvPicPr>
        <p:blipFill rotWithShape="1">
          <a:blip r:embed="rId3">
            <a:alphaModFix/>
          </a:blip>
          <a:srcRect t="6807" b="6798"/>
          <a:stretch/>
        </p:blipFill>
        <p:spPr>
          <a:xfrm>
            <a:off x="2776178" y="1368575"/>
            <a:ext cx="5066773" cy="9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696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 1">
  <p:cSld name="Assisted Practice 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6"/>
          <p:cNvSpPr txBox="1">
            <a:spLocks noGrp="1"/>
          </p:cNvSpPr>
          <p:nvPr>
            <p:ph type="title"/>
          </p:nvPr>
        </p:nvSpPr>
        <p:spPr>
          <a:xfrm>
            <a:off x="596200" y="1212374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116"/>
          <p:cNvSpPr/>
          <p:nvPr/>
        </p:nvSpPr>
        <p:spPr>
          <a:xfrm>
            <a:off x="700325" y="1995300"/>
            <a:ext cx="14948700" cy="5536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16"/>
          <p:cNvSpPr txBox="1">
            <a:spLocks noGrp="1"/>
          </p:cNvSpPr>
          <p:nvPr>
            <p:ph type="body" idx="1"/>
          </p:nvPr>
        </p:nvSpPr>
        <p:spPr>
          <a:xfrm>
            <a:off x="752966" y="2363638"/>
            <a:ext cx="14515800" cy="50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16"/>
          <p:cNvSpPr txBox="1">
            <a:spLocks noGrp="1"/>
          </p:cNvSpPr>
          <p:nvPr>
            <p:ph type="title" idx="2"/>
          </p:nvPr>
        </p:nvSpPr>
        <p:spPr>
          <a:xfrm>
            <a:off x="596200" y="556766"/>
            <a:ext cx="149487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796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">
  <p:cSld name="You Already Know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7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14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117"/>
          <p:cNvSpPr/>
          <p:nvPr/>
        </p:nvSpPr>
        <p:spPr>
          <a:xfrm>
            <a:off x="5718038" y="569353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You Already Know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5921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">
  <p:cSld name="Scenario 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8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8"/>
          <p:cNvSpPr/>
          <p:nvPr/>
        </p:nvSpPr>
        <p:spPr>
          <a:xfrm>
            <a:off x="4653550" y="305075"/>
            <a:ext cx="6948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 Day in the Life of an Azure Architect</a:t>
            </a:r>
            <a:endParaRPr sz="14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8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5340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enario  2">
  <p:cSld name="Scenario  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9"/>
          <p:cNvSpPr/>
          <p:nvPr/>
        </p:nvSpPr>
        <p:spPr>
          <a:xfrm>
            <a:off x="583850" y="1612075"/>
            <a:ext cx="14948700" cy="64485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9"/>
          <p:cNvSpPr txBox="1">
            <a:spLocks noGrp="1"/>
          </p:cNvSpPr>
          <p:nvPr>
            <p:ph type="body" idx="1"/>
          </p:nvPr>
        </p:nvSpPr>
        <p:spPr>
          <a:xfrm>
            <a:off x="1334298" y="2205150"/>
            <a:ext cx="94350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374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 Already Know 1">
  <p:cSld name="You Already Know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20"/>
          <p:cNvSpPr txBox="1">
            <a:spLocks noGrp="1"/>
          </p:cNvSpPr>
          <p:nvPr>
            <p:ph type="body" idx="1"/>
          </p:nvPr>
        </p:nvSpPr>
        <p:spPr>
          <a:xfrm>
            <a:off x="1453243" y="2244767"/>
            <a:ext cx="13209899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2820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5" descr="Graphical user interface, applicati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5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25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25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25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922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03"/>
          <p:cNvSpPr/>
          <p:nvPr/>
        </p:nvSpPr>
        <p:spPr>
          <a:xfrm>
            <a:off x="8149982" y="4249986"/>
            <a:ext cx="7064400" cy="1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Post Graduate Program </a:t>
            </a:r>
            <a:endParaRPr sz="36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600" b="1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 Cloud Computing</a:t>
            </a:r>
            <a:endParaRPr sz="3600" b="1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03"/>
          <p:cNvSpPr txBox="1"/>
          <p:nvPr/>
        </p:nvSpPr>
        <p:spPr>
          <a:xfrm>
            <a:off x="304300" y="182550"/>
            <a:ext cx="156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0" i="0" u="none" strike="noStrike" cap="none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Cloud</a:t>
            </a:r>
            <a:endParaRPr sz="3800" b="0" i="0" u="none" strike="noStrike" cap="none"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672797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9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/>
          <p:nvPr/>
        </p:nvSpPr>
        <p:spPr>
          <a:xfrm>
            <a:off x="670034" y="6941703"/>
            <a:ext cx="32168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27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99793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4470400" y="4419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3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1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6">
          <p15:clr>
            <a:srgbClr val="FBAE40"/>
          </p15:clr>
        </p15:guide>
        <p15:guide id="2" pos="416">
          <p15:clr>
            <a:srgbClr val="FBAE40"/>
          </p15:clr>
        </p15:guide>
        <p15:guide id="3" pos="48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1744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" y="1143"/>
            <a:ext cx="16251938" cy="914171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569" y="1232902"/>
            <a:ext cx="4970088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9549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D51A6BB-13EC-4A92-8734-3D3DD000E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430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ED7A9F7-295D-49B6-80AA-71A7FB5614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32;p21">
            <a:extLst>
              <a:ext uri="{FF2B5EF4-FFF2-40B4-BE49-F238E27FC236}">
                <a16:creationId xmlns:a16="http://schemas.microsoft.com/office/drawing/2014/main" id="{1A702178-A255-487D-B9AB-965BF41708A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068169" y="4126230"/>
            <a:ext cx="8119663" cy="70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Let’s …….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45664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 Get Sta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3509F9D-0CDE-454D-8B14-BCC4DCCD1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32;p21">
            <a:extLst>
              <a:ext uri="{FF2B5EF4-FFF2-40B4-BE49-F238E27FC236}">
                <a16:creationId xmlns:a16="http://schemas.microsoft.com/office/drawing/2014/main" id="{5625FFB3-0A77-4EAF-BEE8-D42A039265FD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068169" y="4126230"/>
            <a:ext cx="8119663" cy="93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4500" b="1">
                <a:solidFill>
                  <a:srgbClr val="3C9BD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Let’s …….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9368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2"/>
          <p:cNvPicPr preferRelativeResize="0"/>
          <p:nvPr/>
        </p:nvPicPr>
        <p:blipFill rotWithShape="1">
          <a:blip r:embed="rId2">
            <a:alphaModFix/>
          </a:blip>
          <a:srcRect t="12" b="13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35932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Name">
  <p:cSld name="1_Demo Nam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3"/>
          <p:cNvPicPr preferRelativeResize="0"/>
          <p:nvPr/>
        </p:nvPicPr>
        <p:blipFill rotWithShape="1">
          <a:blip r:embed="rId2">
            <a:alphaModFix/>
          </a:blip>
          <a:srcRect l="20" r="21"/>
          <a:stretch/>
        </p:blipFill>
        <p:spPr>
          <a:xfrm>
            <a:off x="3611" y="0"/>
            <a:ext cx="1624878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67973" y="4114800"/>
            <a:ext cx="10822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3826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4"/>
          <p:cNvSpPr/>
          <p:nvPr/>
        </p:nvSpPr>
        <p:spPr>
          <a:xfrm>
            <a:off x="3370300" y="435660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2561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1_Lesson Nam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4"/>
          <p:cNvSpPr txBox="1">
            <a:spLocks noGrp="1"/>
          </p:cNvSpPr>
          <p:nvPr>
            <p:ph type="body" idx="1"/>
          </p:nvPr>
        </p:nvSpPr>
        <p:spPr>
          <a:xfrm>
            <a:off x="9186903" y="4262954"/>
            <a:ext cx="69600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04"/>
          <p:cNvSpPr txBox="1"/>
          <p:nvPr/>
        </p:nvSpPr>
        <p:spPr>
          <a:xfrm>
            <a:off x="304300" y="182550"/>
            <a:ext cx="156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0" i="0" u="none" strike="noStrike" cap="none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Cloud</a:t>
            </a:r>
            <a:endParaRPr sz="3800" b="0" i="0" u="none" strike="noStrike" cap="none"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915387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9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/>
          <p:nvPr/>
        </p:nvSpPr>
        <p:spPr>
          <a:xfrm>
            <a:off x="670034" y="6941703"/>
            <a:ext cx="32168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27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451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9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9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23031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sk'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26EC017-59EF-4AA4-BB7F-34C1B66943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BB6D8381-2386-420C-8E5E-2234AB7393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CD8F1EF4-6734-4129-9E4F-11CE1A3C6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5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06CCB0-054A-43A8-AC08-95126B5E1B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6164" y="2632369"/>
            <a:ext cx="4135896" cy="35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29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E47A01BB-79E3-4D27-A370-2866A0F3C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46A63194-FCAB-4323-BD1E-D44B86EA0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2E859DF6-8FAE-444A-877B-0BB3A1F274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5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1C1312-03A8-43EF-98AA-F7C5012FA5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95878" y="2282435"/>
            <a:ext cx="3210412" cy="41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03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99B61DD5-14C7-4EFC-9C4B-447176CF9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2546662E-D6FA-4AA5-8086-3781FD7E8E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DD74A51C-CFAB-4EEA-AC19-ECAC451FC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83081" y="1770191"/>
            <a:ext cx="1287272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15947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0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08721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1"/>
          <p:cNvSpPr txBox="1">
            <a:spLocks noGrp="1"/>
          </p:cNvSpPr>
          <p:nvPr>
            <p:ph type="body" idx="1"/>
          </p:nvPr>
        </p:nvSpPr>
        <p:spPr>
          <a:xfrm>
            <a:off x="5512740" y="1941294"/>
            <a:ext cx="7640381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33007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6" descr="A picture containing text, electronics, display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6"/>
          <p:cNvSpPr txBox="1">
            <a:spLocks noGrp="1"/>
          </p:cNvSpPr>
          <p:nvPr>
            <p:ph type="title"/>
          </p:nvPr>
        </p:nvSpPr>
        <p:spPr>
          <a:xfrm>
            <a:off x="812800" y="6268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body" idx="1"/>
          </p:nvPr>
        </p:nvSpPr>
        <p:spPr>
          <a:xfrm>
            <a:off x="1902091" y="2549511"/>
            <a:ext cx="12451800" cy="5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61965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5" descr="Graphical user interface, applicati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5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25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25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25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669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 1">
  <p:cSld name="Lesson Name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"/>
            <a:ext cx="16256000" cy="91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05"/>
          <p:cNvSpPr txBox="1">
            <a:spLocks noGrp="1"/>
          </p:cNvSpPr>
          <p:nvPr>
            <p:ph type="body" idx="1"/>
          </p:nvPr>
        </p:nvSpPr>
        <p:spPr>
          <a:xfrm>
            <a:off x="9410098" y="3004850"/>
            <a:ext cx="696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b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05"/>
          <p:cNvSpPr txBox="1"/>
          <p:nvPr/>
        </p:nvSpPr>
        <p:spPr>
          <a:xfrm>
            <a:off x="304300" y="182550"/>
            <a:ext cx="1561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0" i="0" u="none" strike="noStrike" cap="none">
                <a:solidFill>
                  <a:srgbClr val="EFEFEF"/>
                </a:solidFill>
                <a:latin typeface="Impact"/>
                <a:ea typeface="Impact"/>
                <a:cs typeface="Impact"/>
                <a:sym typeface="Impact"/>
              </a:rPr>
              <a:t>Cloud</a:t>
            </a:r>
            <a:endParaRPr sz="3800" b="0" i="0" u="none" strike="noStrike" cap="none">
              <a:solidFill>
                <a:srgbClr val="EFEFE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78241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0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06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06"/>
          <p:cNvSpPr txBox="1">
            <a:spLocks noGrp="1"/>
          </p:cNvSpPr>
          <p:nvPr>
            <p:ph type="body" idx="1"/>
          </p:nvPr>
        </p:nvSpPr>
        <p:spPr>
          <a:xfrm>
            <a:off x="1470660" y="2514932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06"/>
          <p:cNvSpPr txBox="1">
            <a:spLocks noGrp="1"/>
          </p:cNvSpPr>
          <p:nvPr>
            <p:ph type="body" idx="2"/>
          </p:nvPr>
        </p:nvSpPr>
        <p:spPr>
          <a:xfrm>
            <a:off x="1470660" y="3688275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06"/>
          <p:cNvSpPr txBox="1">
            <a:spLocks noGrp="1"/>
          </p:cNvSpPr>
          <p:nvPr>
            <p:ph type="body" idx="3"/>
          </p:nvPr>
        </p:nvSpPr>
        <p:spPr>
          <a:xfrm>
            <a:off x="1470660" y="486161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06"/>
          <p:cNvSpPr txBox="1">
            <a:spLocks noGrp="1"/>
          </p:cNvSpPr>
          <p:nvPr>
            <p:ph type="body" idx="4"/>
          </p:nvPr>
        </p:nvSpPr>
        <p:spPr>
          <a:xfrm>
            <a:off x="1470660" y="603496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4" name="Google Shape;134;p106"/>
          <p:cNvPicPr preferRelativeResize="0"/>
          <p:nvPr/>
        </p:nvPicPr>
        <p:blipFill rotWithShape="1">
          <a:blip r:embed="rId4">
            <a:alphaModFix/>
          </a:blip>
          <a:srcRect t="6807" b="6798"/>
          <a:stretch/>
        </p:blipFill>
        <p:spPr>
          <a:xfrm>
            <a:off x="2203275" y="1368575"/>
            <a:ext cx="6594549" cy="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06"/>
          <p:cNvSpPr/>
          <p:nvPr/>
        </p:nvSpPr>
        <p:spPr>
          <a:xfrm>
            <a:off x="909797" y="1680111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61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Break">
  <p:cSld name="Topic Brea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5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07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629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08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16256000" cy="91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8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826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 1">
  <p:cSld name="Course-End Project 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0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09"/>
          <p:cNvSpPr/>
          <p:nvPr/>
        </p:nvSpPr>
        <p:spPr>
          <a:xfrm>
            <a:off x="2089150" y="340753"/>
            <a:ext cx="12077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09"/>
          <p:cNvSpPr/>
          <p:nvPr/>
        </p:nvSpPr>
        <p:spPr>
          <a:xfrm rot="5400000">
            <a:off x="13379725" y="5130400"/>
            <a:ext cx="5195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9CB9C"/>
                </a:solidFill>
                <a:latin typeface="Oswald"/>
                <a:ea typeface="Oswald"/>
                <a:cs typeface="Oswald"/>
                <a:sym typeface="Oswald"/>
              </a:rPr>
              <a:t>COURSE-END PROJECT</a:t>
            </a:r>
            <a:endParaRPr sz="1400" b="0" i="0" u="none" strike="noStrike" cap="none">
              <a:solidFill>
                <a:srgbClr val="F9CB9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109"/>
          <p:cNvSpPr txBox="1">
            <a:spLocks noGrp="1"/>
          </p:cNvSpPr>
          <p:nvPr>
            <p:ph type="title"/>
          </p:nvPr>
        </p:nvSpPr>
        <p:spPr>
          <a:xfrm>
            <a:off x="4808500" y="438300"/>
            <a:ext cx="107364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09"/>
          <p:cNvSpPr/>
          <p:nvPr/>
        </p:nvSpPr>
        <p:spPr>
          <a:xfrm>
            <a:off x="4737250" y="1242100"/>
            <a:ext cx="10878900" cy="6974700"/>
          </a:xfrm>
          <a:prstGeom prst="roundRect">
            <a:avLst>
              <a:gd name="adj" fmla="val 4058"/>
            </a:avLst>
          </a:prstGeom>
          <a:solidFill>
            <a:srgbClr val="C7C7C7">
              <a:alpha val="41176"/>
            </a:srgbClr>
          </a:solidFill>
          <a:ln w="9525" cap="flat" cmpd="sng">
            <a:solidFill>
              <a:srgbClr val="ED6B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09"/>
          <p:cNvSpPr txBox="1">
            <a:spLocks noGrp="1"/>
          </p:cNvSpPr>
          <p:nvPr>
            <p:ph type="body" idx="1"/>
          </p:nvPr>
        </p:nvSpPr>
        <p:spPr>
          <a:xfrm>
            <a:off x="4808500" y="1689752"/>
            <a:ext cx="10563900" cy="58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726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864">
          <p15:clr>
            <a:srgbClr val="FA7B17"/>
          </p15:clr>
        </p15:guide>
        <p15:guide id="3" pos="9792">
          <p15:clr>
            <a:srgbClr val="FA7B17"/>
          </p15:clr>
        </p15:guide>
        <p15:guide id="4" pos="9504">
          <p15:clr>
            <a:srgbClr val="FA7B17"/>
          </p15:clr>
        </p15:guide>
        <p15:guide id="5" orient="horz" pos="576">
          <p15:clr>
            <a:srgbClr val="FA7B17"/>
          </p15:clr>
        </p15:guide>
        <p15:guide id="6" orient="horz" pos="86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1_Content slid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10"/>
          <p:cNvPicPr preferRelativeResize="0"/>
          <p:nvPr/>
        </p:nvPicPr>
        <p:blipFill rotWithShape="1">
          <a:blip r:embed="rId2">
            <a:alphaModFix/>
          </a:blip>
          <a:srcRect t="39" b="49"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1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10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4228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A7B17"/>
          </p15:clr>
        </p15:guide>
        <p15:guide id="2" pos="9792">
          <p15:clr>
            <a:srgbClr val="FA7B17"/>
          </p15:clr>
        </p15:guide>
        <p15:guide id="3" orient="horz" pos="5184">
          <p15:clr>
            <a:srgbClr val="FA7B17"/>
          </p15:clr>
        </p15:guide>
        <p15:guide id="4" orient="horz" pos="578">
          <p15:clr>
            <a:srgbClr val="FA7B17"/>
          </p15:clr>
        </p15:guide>
        <p15:guide id="5" pos="864">
          <p15:clr>
            <a:srgbClr val="FA7B17"/>
          </p15:clr>
        </p15:guide>
        <p15:guide id="6" pos="9504">
          <p15:clr>
            <a:srgbClr val="FA7B17"/>
          </p15:clr>
        </p15:guide>
        <p15:guide id="7" orient="horz" pos="86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5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95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95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95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95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23149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36" r:id="rId19"/>
    <p:sldLayoutId id="214748373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862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6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1371600" y="1350963"/>
            <a:ext cx="169862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 1</a:t>
            </a:r>
            <a:endParaRPr dirty="0"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Which of the following is not a Time Series Pattern?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306" name="Google Shape;306;p9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Seasonality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IN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IN" dirty="0"/>
          </a:p>
        </p:txBody>
      </p:sp>
      <p:sp>
        <p:nvSpPr>
          <p:cNvPr id="307" name="Google Shape;307;p9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Cyclic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8" name="Google Shape;308;p9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Differencing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09" name="Google Shape;309;p9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Trend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39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"/>
          <p:cNvSpPr txBox="1">
            <a:spLocks noGrp="1"/>
          </p:cNvSpPr>
          <p:nvPr>
            <p:ph type="body" idx="1"/>
          </p:nvPr>
        </p:nvSpPr>
        <p:spPr>
          <a:xfrm>
            <a:off x="669925" y="7504113"/>
            <a:ext cx="15193963" cy="9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Computing the difference between consecutive numbers is called differencing.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315" name="Google Shape;315;p10"/>
          <p:cNvSpPr txBox="1">
            <a:spLocks noGrp="1"/>
          </p:cNvSpPr>
          <p:nvPr>
            <p:ph type="body" idx="2"/>
          </p:nvPr>
        </p:nvSpPr>
        <p:spPr>
          <a:xfrm>
            <a:off x="3344380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C</a:t>
            </a:r>
            <a:endParaRPr dirty="0"/>
          </a:p>
        </p:txBody>
      </p:sp>
      <p:sp>
        <p:nvSpPr>
          <p:cNvPr id="316" name="Google Shape;316;p10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Which of the following is not a Time Series Pattern?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317" name="Google Shape;317;p10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Seasonality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IN" dirty="0"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18" name="Google Shape;318;p10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Cyclic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19" name="Google Shape;319;p10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Differencing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20" name="Google Shape;320;p10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Trend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dirty="0"/>
          </a:p>
        </p:txBody>
      </p:sp>
      <p:sp>
        <p:nvSpPr>
          <p:cNvPr id="321" name="Google Shape;321;p10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200616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681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body" idx="1"/>
          </p:nvPr>
        </p:nvSpPr>
        <p:spPr>
          <a:xfrm>
            <a:off x="1371600" y="1350963"/>
            <a:ext cx="1698625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305" name="Google Shape;305;p9"/>
          <p:cNvSpPr txBox="1">
            <a:spLocks noGrp="1"/>
          </p:cNvSpPr>
          <p:nvPr>
            <p:ph type="body" idx="2"/>
          </p:nvPr>
        </p:nvSpPr>
        <p:spPr>
          <a:xfrm>
            <a:off x="3606397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sz="28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sz="2000" dirty="0"/>
              <a:t>Time series is not white noise for which of the following conditions:</a:t>
            </a: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sz="2000" b="0" dirty="0"/>
              <a:t>1. If the series has a zero mean</a:t>
            </a: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sz="2000" b="0" dirty="0"/>
              <a:t>2. If the variance changes over time</a:t>
            </a: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sz="2000" b="0" dirty="0"/>
              <a:t>3. If values correlate with lag values</a:t>
            </a:r>
          </a:p>
        </p:txBody>
      </p:sp>
      <p:sp>
        <p:nvSpPr>
          <p:cNvPr id="306" name="Google Shape;306;p9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1 and 2</a:t>
            </a:r>
          </a:p>
        </p:txBody>
      </p:sp>
      <p:sp>
        <p:nvSpPr>
          <p:cNvPr id="307" name="Google Shape;307;p9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1 and 3</a:t>
            </a:r>
          </a:p>
        </p:txBody>
      </p:sp>
      <p:sp>
        <p:nvSpPr>
          <p:cNvPr id="308" name="Google Shape;308;p9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2 and 3</a:t>
            </a:r>
          </a:p>
        </p:txBody>
      </p:sp>
      <p:sp>
        <p:nvSpPr>
          <p:cNvPr id="309" name="Google Shape;309;p9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All of the above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034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0"/>
          <p:cNvSpPr txBox="1">
            <a:spLocks noGrp="1"/>
          </p:cNvSpPr>
          <p:nvPr>
            <p:ph type="body" idx="1"/>
          </p:nvPr>
        </p:nvSpPr>
        <p:spPr>
          <a:xfrm>
            <a:off x="669925" y="7504113"/>
            <a:ext cx="15193963" cy="99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All the above options are true.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dirty="0"/>
          </a:p>
        </p:txBody>
      </p:sp>
      <p:sp>
        <p:nvSpPr>
          <p:cNvPr id="315" name="Google Shape;315;p10"/>
          <p:cNvSpPr txBox="1">
            <a:spLocks noGrp="1"/>
          </p:cNvSpPr>
          <p:nvPr>
            <p:ph type="body" idx="2"/>
          </p:nvPr>
        </p:nvSpPr>
        <p:spPr>
          <a:xfrm>
            <a:off x="3344380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D</a:t>
            </a:r>
            <a:endParaRPr dirty="0"/>
          </a:p>
        </p:txBody>
      </p:sp>
      <p:sp>
        <p:nvSpPr>
          <p:cNvPr id="316" name="Google Shape;316;p10"/>
          <p:cNvSpPr txBox="1">
            <a:spLocks noGrp="1"/>
          </p:cNvSpPr>
          <p:nvPr>
            <p:ph type="body" idx="3"/>
          </p:nvPr>
        </p:nvSpPr>
        <p:spPr>
          <a:xfrm>
            <a:off x="36063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20000"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n-US" sz="2800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sz="2000" dirty="0"/>
              <a:t>Time series is not white noise for which of the following conditions:</a:t>
            </a: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sz="2000" b="0" dirty="0"/>
              <a:t>1. If the series has a zero mean</a:t>
            </a: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sz="2000" b="0" dirty="0"/>
              <a:t>2. If the variance changes over time</a:t>
            </a:r>
          </a:p>
          <a:p>
            <a:pPr marL="0" lvl="0" indent="0">
              <a:spcBef>
                <a:spcPts val="0"/>
              </a:spcBef>
              <a:buSzPts val="2400"/>
            </a:pPr>
            <a:r>
              <a:rPr lang="en-US" sz="2000" b="0" dirty="0"/>
              <a:t>3. If values correlate with lag values</a:t>
            </a:r>
          </a:p>
        </p:txBody>
      </p:sp>
      <p:sp>
        <p:nvSpPr>
          <p:cNvPr id="317" name="Google Shape;317;p10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1 and 2</a:t>
            </a:r>
          </a:p>
        </p:txBody>
      </p:sp>
      <p:sp>
        <p:nvSpPr>
          <p:cNvPr id="318" name="Google Shape;318;p10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1 and 3</a:t>
            </a:r>
          </a:p>
        </p:txBody>
      </p:sp>
      <p:sp>
        <p:nvSpPr>
          <p:cNvPr id="319" name="Google Shape;319;p10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2 and 3</a:t>
            </a:r>
          </a:p>
        </p:txBody>
      </p:sp>
      <p:sp>
        <p:nvSpPr>
          <p:cNvPr id="320" name="Google Shape;320;p10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IN" dirty="0"/>
              <a:t>All of the above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endParaRPr lang="en-IN" dirty="0"/>
          </a:p>
        </p:txBody>
      </p:sp>
      <p:sp>
        <p:nvSpPr>
          <p:cNvPr id="321" name="Google Shape;321;p10"/>
          <p:cNvSpPr txBox="1">
            <a:spLocks noGrp="1"/>
          </p:cNvSpPr>
          <p:nvPr>
            <p:ph type="body" idx="8"/>
          </p:nvPr>
        </p:nvSpPr>
        <p:spPr>
          <a:xfrm>
            <a:off x="1338971" y="1350232"/>
            <a:ext cx="2006162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lvl="0" indent="-317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4310776"/>
      </p:ext>
    </p:extLst>
  </p:cSld>
  <p:clrMapOvr>
    <a:masterClrMapping/>
  </p:clrMapOvr>
</p:sld>
</file>

<file path=ppt/theme/theme1.xml><?xml version="1.0" encoding="utf-8"?>
<a:theme xmlns:a="http://schemas.openxmlformats.org/drawingml/2006/main" name="1_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rdue Data and A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156</Words>
  <Application>Microsoft Office PowerPoint</Application>
  <PresentationFormat>Custom</PresentationFormat>
  <Paragraphs>38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Impact</vt:lpstr>
      <vt:lpstr>Oswald</vt:lpstr>
      <vt:lpstr>Calibri</vt:lpstr>
      <vt:lpstr>Open Sans</vt:lpstr>
      <vt:lpstr>1_Digital Marketing</vt:lpstr>
      <vt:lpstr>Purdue Data and AI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Shanthi L.M DSA</dc:creator>
  <cp:lastModifiedBy>SNEHIL CHHINWAL</cp:lastModifiedBy>
  <cp:revision>14</cp:revision>
  <dcterms:created xsi:type="dcterms:W3CDTF">2016-09-03T17:46:52Z</dcterms:created>
  <dcterms:modified xsi:type="dcterms:W3CDTF">2022-03-07T12:40:48Z</dcterms:modified>
</cp:coreProperties>
</file>